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873">
          <p15:clr>
            <a:srgbClr val="A4A3A4"/>
          </p15:clr>
        </p15:guide>
        <p15:guide id="2" orient="horz" pos="2161">
          <p15:clr>
            <a:srgbClr val="A4A3A4"/>
          </p15:clr>
        </p15:guide>
        <p15:guide id="3" orient="horz" pos="10368">
          <p15:clr>
            <a:srgbClr val="A4A3A4"/>
          </p15:clr>
        </p15:guide>
        <p15:guide id="4" orient="horz" pos="20160">
          <p15:clr>
            <a:srgbClr val="A4A3A4"/>
          </p15:clr>
        </p15:guide>
        <p15:guide id="5" orient="horz" pos="576">
          <p15:clr>
            <a:srgbClr val="A4A3A4"/>
          </p15:clr>
        </p15:guide>
        <p15:guide id="6" pos="576">
          <p15:clr>
            <a:srgbClr val="A4A3A4"/>
          </p15:clr>
        </p15:guide>
        <p15:guide id="7" pos="27072">
          <p15:clr>
            <a:srgbClr val="A4A3A4"/>
          </p15:clr>
        </p15:guide>
        <p15:guide id="8" pos="6912">
          <p15:clr>
            <a:srgbClr val="A4A3A4"/>
          </p15:clr>
        </p15:guide>
        <p15:guide id="9" pos="13824">
          <p15:clr>
            <a:srgbClr val="A4A3A4"/>
          </p15:clr>
        </p15:guide>
        <p15:guide id="10" pos="21024">
          <p15:clr>
            <a:srgbClr val="A4A3A4"/>
          </p15:clr>
        </p15:guide>
        <p15:guide id="11" pos="6624">
          <p15:clr>
            <a:srgbClr val="A4A3A4"/>
          </p15:clr>
        </p15:guide>
        <p15:guide id="12" pos="7200">
          <p15:clr>
            <a:srgbClr val="A4A3A4"/>
          </p15:clr>
        </p15:guide>
        <p15:guide id="13" pos="20448">
          <p15:clr>
            <a:srgbClr val="A4A3A4"/>
          </p15:clr>
        </p15:guide>
        <p15:guide id="14" pos="20736">
          <p15:clr>
            <a:srgbClr val="A4A3A4"/>
          </p15:clr>
        </p15:guide>
        <p15:guide id="15" pos="13536">
          <p15:clr>
            <a:srgbClr val="A4A3A4"/>
          </p15:clr>
        </p15:guide>
        <p15:guide id="16" pos="1411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 autoAdjust="0"/>
    <p:restoredTop sz="96197" autoAdjust="0"/>
  </p:normalViewPr>
  <p:slideViewPr>
    <p:cSldViewPr snapToGrid="0" snapToObjects="1" showGuides="1">
      <p:cViewPr>
        <p:scale>
          <a:sx n="40" d="100"/>
          <a:sy n="40" d="100"/>
        </p:scale>
        <p:origin x="-88" y="-2680"/>
      </p:cViewPr>
      <p:guideLst>
        <p:guide orient="horz" pos="19873"/>
        <p:guide orient="horz" pos="2161"/>
        <p:guide orient="horz" pos="10368"/>
        <p:guide orient="horz" pos="20160"/>
        <p:guide orient="horz" pos="576"/>
        <p:guide pos="576"/>
        <p:guide pos="27072"/>
        <p:guide pos="6912"/>
        <p:guide pos="13824"/>
        <p:guide pos="21024"/>
        <p:guide pos="6624"/>
        <p:guide pos="7200"/>
        <p:guide pos="20448"/>
        <p:guide pos="20736"/>
        <p:guide pos="13536"/>
        <p:guide pos="141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7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90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6324600"/>
            <a:ext cx="47404018" cy="1348206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3" y="6324600"/>
            <a:ext cx="141480542" cy="1348206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645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9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56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36865560"/>
            <a:ext cx="94442280" cy="1042797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36865560"/>
            <a:ext cx="94442280" cy="1042797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151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696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473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844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98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000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FA891-EA14-E241-A437-93B1B2556271}" type="datetimeFigureOut">
              <a:rPr lang="en-US" smtClean="0"/>
              <a:t>11/15/23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F1C03-2CE3-1940-9926-98CA19406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20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TECH_Logo_Horizontal_TransparentBkgd_Purp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575" y="0"/>
            <a:ext cx="11987784" cy="4282696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2902184" y="914400"/>
            <a:ext cx="30074616" cy="2516188"/>
          </a:xfrm>
          <a:prstGeom prst="rect">
            <a:avLst/>
          </a:prstGeom>
          <a:noFill/>
          <a:ln/>
        </p:spPr>
        <p:txBody>
          <a:bodyPr vert="horz" lIns="438912" tIns="219456" rIns="438912" bIns="219456" rtlCol="0" anchor="ctr">
            <a:normAutofit/>
          </a:bodyPr>
          <a:lstStyle>
            <a:lvl1pPr algn="ctr" defTabSz="2194560" rtl="0" eaLnBrk="1" latinLnBrk="0" hangingPunct="1">
              <a:spcBef>
                <a:spcPct val="0"/>
              </a:spcBef>
              <a:buNone/>
              <a:defRPr sz="21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latin typeface="Arial"/>
                <a:cs typeface="Arial"/>
              </a:rPr>
              <a:t>Detect a Person</a:t>
            </a:r>
          </a:p>
          <a:p>
            <a:r>
              <a:rPr lang="en-US" sz="3600" b="1" dirty="0">
                <a:latin typeface="Arial"/>
                <a:cs typeface="Arial"/>
              </a:rPr>
              <a:t>Sam Staggs, Jonathan Leonard, Kevin </a:t>
            </a:r>
            <a:r>
              <a:rPr lang="en-US" sz="3600" b="1" dirty="0" err="1">
                <a:latin typeface="Arial"/>
                <a:cs typeface="Arial"/>
              </a:rPr>
              <a:t>Pathana</a:t>
            </a:r>
            <a:r>
              <a:rPr lang="en-US" sz="3600" b="1" dirty="0">
                <a:latin typeface="Arial"/>
                <a:cs typeface="Arial"/>
              </a:rPr>
              <a:t>: Computer Science, CSC 4200 – Computer Networks </a:t>
            </a:r>
          </a:p>
        </p:txBody>
      </p:sp>
      <p:sp>
        <p:nvSpPr>
          <p:cNvPr id="6" name="Text Box 91"/>
          <p:cNvSpPr txBox="1">
            <a:spLocks noChangeArrowheads="1"/>
          </p:cNvSpPr>
          <p:nvPr/>
        </p:nvSpPr>
        <p:spPr bwMode="auto">
          <a:xfrm>
            <a:off x="917574" y="5824452"/>
            <a:ext cx="9598025" cy="622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841375" indent="-43973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25288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26431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7574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32146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6718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41290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5862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3600" b="1" dirty="0">
                <a:latin typeface="Arial"/>
                <a:cs typeface="Arial"/>
              </a:rPr>
              <a:t>Goal of this Project</a:t>
            </a:r>
          </a:p>
          <a:p>
            <a:pPr>
              <a:spcBef>
                <a:spcPct val="50000"/>
              </a:spcBef>
            </a:pPr>
            <a:r>
              <a:rPr lang="en-US" sz="3200" dirty="0">
                <a:latin typeface="Arial"/>
                <a:cs typeface="Arial"/>
              </a:rPr>
              <a:t>Group: Sam Staggs, Jonathan Leonard, Kevin </a:t>
            </a:r>
            <a:r>
              <a:rPr lang="en-US" sz="3200" dirty="0" err="1">
                <a:latin typeface="Arial"/>
                <a:cs typeface="Arial"/>
              </a:rPr>
              <a:t>Pathana</a:t>
            </a:r>
            <a:endParaRPr lang="en-US" sz="3200" dirty="0">
              <a:latin typeface="Arial"/>
              <a:cs typeface="Arial"/>
            </a:endParaRPr>
          </a:p>
          <a:p>
            <a:pPr>
              <a:spcBef>
                <a:spcPct val="50000"/>
              </a:spcBef>
            </a:pPr>
            <a:r>
              <a:rPr lang="en-US" sz="3200" dirty="0">
                <a:latin typeface="Arial"/>
                <a:cs typeface="Arial"/>
              </a:rPr>
              <a:t>The goal of this project was to develop two python scripts that communicated with each other to blink an LED. The way we did this was by taking a raspberry pi and settings up a PIR with an LED on a breadboard, coding two programs named “</a:t>
            </a:r>
            <a:r>
              <a:rPr lang="en-US" sz="3200" dirty="0" err="1">
                <a:latin typeface="Arial"/>
                <a:cs typeface="Arial"/>
              </a:rPr>
              <a:t>lightserver.py</a:t>
            </a:r>
            <a:r>
              <a:rPr lang="en-US" sz="3200" dirty="0">
                <a:latin typeface="Arial"/>
                <a:cs typeface="Arial"/>
              </a:rPr>
              <a:t>” and “</a:t>
            </a:r>
            <a:r>
              <a:rPr lang="en-US" sz="3200" dirty="0" err="1">
                <a:latin typeface="Arial"/>
                <a:cs typeface="Arial"/>
              </a:rPr>
              <a:t>lightclient.py</a:t>
            </a:r>
            <a:r>
              <a:rPr lang="en-US" sz="3200" dirty="0">
                <a:latin typeface="Arial"/>
                <a:cs typeface="Arial"/>
              </a:rPr>
              <a:t>”, and then having those programs communicate and send packets back and forth to detect motion.</a:t>
            </a:r>
          </a:p>
        </p:txBody>
      </p:sp>
      <p:sp>
        <p:nvSpPr>
          <p:cNvPr id="7" name="Text Box 89"/>
          <p:cNvSpPr txBox="1">
            <a:spLocks noChangeArrowheads="1"/>
          </p:cNvSpPr>
          <p:nvPr/>
        </p:nvSpPr>
        <p:spPr bwMode="auto">
          <a:xfrm>
            <a:off x="917575" y="15413970"/>
            <a:ext cx="9598025" cy="1394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841375" indent="-43973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25288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26431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7574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32146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6718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41290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5862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3600" b="1" dirty="0">
                <a:latin typeface="Arial"/>
                <a:cs typeface="Arial"/>
              </a:rPr>
              <a:t>Steps to Build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Setup raspberry pi, power, HDMI from pi to TV, pi to keyboard/mouse.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Wired a breadboard into the pi.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Setup an LED with a resistor, connect that to the pi.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Setup a PIR (Infrared Sensor) to the breadboard and from the breadboard to the pi.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Wrote a test program to make sure that the PIR and LED functioned first, LED being 23 and PIR being 24.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Wrote a script called “</a:t>
            </a:r>
            <a:r>
              <a:rPr lang="en-US" sz="3200" dirty="0" err="1">
                <a:latin typeface="Arial"/>
                <a:cs typeface="Arial"/>
              </a:rPr>
              <a:t>lightserver.py</a:t>
            </a:r>
            <a:r>
              <a:rPr lang="en-US" sz="3200" dirty="0">
                <a:latin typeface="Arial"/>
                <a:cs typeface="Arial"/>
              </a:rPr>
              <a:t>” that receives payloads from another script, the server itself doesn’t send out any payloads it just reads them.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Wrote a script called “</a:t>
            </a:r>
            <a:r>
              <a:rPr lang="en-US" sz="3200" dirty="0" err="1">
                <a:latin typeface="Arial"/>
                <a:cs typeface="Arial"/>
              </a:rPr>
              <a:t>lightclient.py</a:t>
            </a:r>
            <a:r>
              <a:rPr lang="en-US" sz="3200" dirty="0">
                <a:latin typeface="Arial"/>
                <a:cs typeface="Arial"/>
              </a:rPr>
              <a:t>” that sends payloads to the server, one indicating server connection and the other indicating the detection of motion.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Ran the script in two separate terminals testing functionality by adjusting the potentiometer and the sensitivity, then giving it motion to turn on the light.</a:t>
            </a:r>
          </a:p>
        </p:txBody>
      </p:sp>
      <p:sp>
        <p:nvSpPr>
          <p:cNvPr id="9" name="Text Box 92"/>
          <p:cNvSpPr txBox="1">
            <a:spLocks noChangeArrowheads="1"/>
          </p:cNvSpPr>
          <p:nvPr/>
        </p:nvSpPr>
        <p:spPr bwMode="auto">
          <a:xfrm>
            <a:off x="11823154" y="5824452"/>
            <a:ext cx="9601200" cy="749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841375" indent="-43973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25288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26431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7574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32146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6718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41290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5862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3600" b="1" dirty="0">
                <a:latin typeface="Arial"/>
                <a:cs typeface="Arial"/>
              </a:rPr>
              <a:t>Layout of Pi and Device</a:t>
            </a:r>
          </a:p>
          <a:p>
            <a:pPr>
              <a:spcBef>
                <a:spcPct val="50000"/>
              </a:spcBef>
            </a:pPr>
            <a:endParaRPr lang="en-US" sz="3600" b="1" dirty="0">
              <a:latin typeface="Arial"/>
              <a:cs typeface="Arial"/>
            </a:endParaRPr>
          </a:p>
        </p:txBody>
      </p:sp>
      <p:sp>
        <p:nvSpPr>
          <p:cNvPr id="11" name="Text Box 96"/>
          <p:cNvSpPr txBox="1">
            <a:spLocks noChangeArrowheads="1"/>
          </p:cNvSpPr>
          <p:nvPr/>
        </p:nvSpPr>
        <p:spPr bwMode="auto">
          <a:xfrm>
            <a:off x="11823154" y="17579742"/>
            <a:ext cx="10058400" cy="4644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841375" indent="-43973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25288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26431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7574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32146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6718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41290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5862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3600" b="1" dirty="0">
                <a:latin typeface="Arial"/>
                <a:cs typeface="Arial"/>
              </a:rPr>
              <a:t>Why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We did this experiment to see if it was even possible.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We were curious how far we could take scripting in terms of networking and communication.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It’s fun to software physically communicate with hardware through scripting.</a:t>
            </a:r>
          </a:p>
        </p:txBody>
      </p:sp>
      <p:sp>
        <p:nvSpPr>
          <p:cNvPr id="43" name="Text Box 92"/>
          <p:cNvSpPr txBox="1">
            <a:spLocks noChangeArrowheads="1"/>
          </p:cNvSpPr>
          <p:nvPr/>
        </p:nvSpPr>
        <p:spPr bwMode="auto">
          <a:xfrm>
            <a:off x="22449841" y="17579742"/>
            <a:ext cx="10058400" cy="11778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841375" indent="-43973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25288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26431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7574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32146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6718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41290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5862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3600" b="1" dirty="0">
                <a:latin typeface="Arial"/>
                <a:cs typeface="Arial"/>
              </a:rPr>
              <a:t>Results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After much debugging, we finally figured out how to make the two scripts communicate.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Our initial thought process to create a dummy program that tested the two devices properly came in handy because it told us that devices themselves worked BEFORE we started writing the scripts.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Both scripts communicate with each other and send the proper messages.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 err="1">
                <a:latin typeface="Arial"/>
                <a:cs typeface="Arial"/>
              </a:rPr>
              <a:t>Lightclient</a:t>
            </a:r>
            <a:r>
              <a:rPr lang="en-US" sz="3200" dirty="0">
                <a:latin typeface="Arial"/>
                <a:cs typeface="Arial"/>
              </a:rPr>
              <a:t> constantly sends a “Hello, server” message to ensure that the server exists, but it doesn’t spam the console with print statements.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 err="1">
                <a:latin typeface="Arial"/>
                <a:cs typeface="Arial"/>
              </a:rPr>
              <a:t>Lightserver</a:t>
            </a:r>
            <a:r>
              <a:rPr lang="en-US" sz="3200" dirty="0">
                <a:latin typeface="Arial"/>
                <a:cs typeface="Arial"/>
              </a:rPr>
              <a:t> constantly waits for a connection.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 err="1">
                <a:latin typeface="Arial"/>
                <a:cs typeface="Arial"/>
              </a:rPr>
              <a:t>Lightserver</a:t>
            </a:r>
            <a:r>
              <a:rPr lang="en-US" sz="3200" dirty="0">
                <a:latin typeface="Arial"/>
                <a:cs typeface="Arial"/>
              </a:rPr>
              <a:t> receives all commands without spamming print statements.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The LED blinks for approximately 2 seconds after a “</a:t>
            </a:r>
            <a:r>
              <a:rPr lang="en-US" sz="3200" dirty="0" err="1">
                <a:latin typeface="Arial"/>
                <a:cs typeface="Arial"/>
              </a:rPr>
              <a:t>MotionDetected</a:t>
            </a:r>
            <a:r>
              <a:rPr lang="en-US" sz="3200" dirty="0">
                <a:latin typeface="Arial"/>
                <a:cs typeface="Arial"/>
              </a:rPr>
              <a:t>” signal is received.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Closing the scripts is as easy as hitting </a:t>
            </a:r>
            <a:r>
              <a:rPr lang="en-US" sz="3200" dirty="0" err="1">
                <a:latin typeface="Arial"/>
                <a:cs typeface="Arial"/>
              </a:rPr>
              <a:t>Ctrl+C</a:t>
            </a:r>
            <a:r>
              <a:rPr lang="en-US" sz="3200" dirty="0">
                <a:latin typeface="Arial"/>
                <a:cs typeface="Arial"/>
              </a:rPr>
              <a:t>, and once that is done they exit gracefully with a ”Closing” message.</a:t>
            </a:r>
          </a:p>
          <a:p>
            <a:pPr marL="401637" lvl="1" indent="0">
              <a:spcBef>
                <a:spcPct val="50000"/>
              </a:spcBef>
            </a:pPr>
            <a:endParaRPr lang="en-US" sz="3200" dirty="0">
              <a:latin typeface="Arial"/>
              <a:cs typeface="Arial"/>
            </a:endParaRPr>
          </a:p>
          <a:p>
            <a:pPr lvl="1">
              <a:spcBef>
                <a:spcPct val="50000"/>
              </a:spcBef>
              <a:buFontTx/>
              <a:buChar char="•"/>
            </a:pPr>
            <a:endParaRPr lang="en-US" sz="3200" dirty="0">
              <a:latin typeface="Arial"/>
              <a:cs typeface="Arial"/>
            </a:endParaRPr>
          </a:p>
        </p:txBody>
      </p:sp>
      <p:pic>
        <p:nvPicPr>
          <p:cNvPr id="3" name="Picture 2" descr="A hand holding a sensor with wires&#10;&#10;Description automatically generated">
            <a:extLst>
              <a:ext uri="{FF2B5EF4-FFF2-40B4-BE49-F238E27FC236}">
                <a16:creationId xmlns:a16="http://schemas.microsoft.com/office/drawing/2014/main" id="{8F0B011C-4B68-52DE-9D22-94B227A48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739683" y="8256366"/>
            <a:ext cx="8667766" cy="6500825"/>
          </a:xfrm>
          <a:prstGeom prst="rect">
            <a:avLst/>
          </a:prstGeom>
        </p:spPr>
      </p:pic>
      <p:pic>
        <p:nvPicPr>
          <p:cNvPr id="12" name="Picture 11" descr="A hand holding a small sensor&#10;&#10;Description automatically generated">
            <a:extLst>
              <a:ext uri="{FF2B5EF4-FFF2-40B4-BE49-F238E27FC236}">
                <a16:creationId xmlns:a16="http://schemas.microsoft.com/office/drawing/2014/main" id="{D6A933F2-80F0-A24C-56B6-39275F1C3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7547672" y="8256366"/>
            <a:ext cx="8667765" cy="6500824"/>
          </a:xfrm>
          <a:prstGeom prst="rect">
            <a:avLst/>
          </a:prstGeom>
        </p:spPr>
      </p:pic>
      <p:pic>
        <p:nvPicPr>
          <p:cNvPr id="15" name="Picture 14" descr="A screen shot of a computer&#10;&#10;Description automatically generated">
            <a:extLst>
              <a:ext uri="{FF2B5EF4-FFF2-40B4-BE49-F238E27FC236}">
                <a16:creationId xmlns:a16="http://schemas.microsoft.com/office/drawing/2014/main" id="{80ED4BFF-3938-FA34-D0EA-D8780EC79F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34289265" y="7032717"/>
            <a:ext cx="9666116" cy="7249587"/>
          </a:xfrm>
          <a:prstGeom prst="rect">
            <a:avLst/>
          </a:prstGeom>
        </p:spPr>
      </p:pic>
      <p:sp>
        <p:nvSpPr>
          <p:cNvPr id="24" name="Text Box 92">
            <a:extLst>
              <a:ext uri="{FF2B5EF4-FFF2-40B4-BE49-F238E27FC236}">
                <a16:creationId xmlns:a16="http://schemas.microsoft.com/office/drawing/2014/main" id="{0489B7A9-3D96-9B16-F0BA-0468636587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42878" y="5824452"/>
            <a:ext cx="10058400" cy="6701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841375" indent="-43973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25288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26431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7574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32146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6718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41290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5862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3600" b="1" dirty="0">
                <a:latin typeface="Arial"/>
                <a:cs typeface="Arial"/>
              </a:rPr>
              <a:t>How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The following image shows the two scripts interacting with each other.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 err="1">
                <a:latin typeface="Arial"/>
                <a:cs typeface="Arial"/>
              </a:rPr>
              <a:t>Lightserver.py</a:t>
            </a:r>
            <a:r>
              <a:rPr lang="en-US" sz="3200" dirty="0">
                <a:latin typeface="Arial"/>
                <a:cs typeface="Arial"/>
              </a:rPr>
              <a:t> lets the user know the the PIR and LED locations are in use.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 err="1">
                <a:latin typeface="Arial"/>
                <a:cs typeface="Arial"/>
              </a:rPr>
              <a:t>Lightclient.py</a:t>
            </a:r>
            <a:r>
              <a:rPr lang="en-US" sz="3200" dirty="0">
                <a:latin typeface="Arial"/>
                <a:cs typeface="Arial"/>
              </a:rPr>
              <a:t> sends a “Hello, server” message to the </a:t>
            </a:r>
            <a:r>
              <a:rPr lang="en-US" sz="3200" dirty="0" err="1">
                <a:latin typeface="Arial"/>
                <a:cs typeface="Arial"/>
              </a:rPr>
              <a:t>lightserver.py</a:t>
            </a:r>
            <a:r>
              <a:rPr lang="en-US" sz="3200" dirty="0">
                <a:latin typeface="Arial"/>
                <a:cs typeface="Arial"/>
              </a:rPr>
              <a:t>, which then receives the message and lets the user know by saying “Hello, server payload received”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 err="1">
                <a:latin typeface="Arial"/>
                <a:cs typeface="Arial"/>
              </a:rPr>
              <a:t>Lightclient.py</a:t>
            </a:r>
            <a:r>
              <a:rPr lang="en-US" sz="3200" dirty="0">
                <a:latin typeface="Arial"/>
                <a:cs typeface="Arial"/>
              </a:rPr>
              <a:t> then sends a ”</a:t>
            </a:r>
            <a:r>
              <a:rPr lang="en-US" sz="3200" dirty="0" err="1">
                <a:latin typeface="Arial"/>
                <a:cs typeface="Arial"/>
              </a:rPr>
              <a:t>MotionDetected</a:t>
            </a:r>
            <a:r>
              <a:rPr lang="en-US" sz="3200" dirty="0">
                <a:latin typeface="Arial"/>
                <a:cs typeface="Arial"/>
              </a:rPr>
              <a:t>” message once motion is detected by the PIR</a:t>
            </a:r>
          </a:p>
        </p:txBody>
      </p:sp>
      <p:sp>
        <p:nvSpPr>
          <p:cNvPr id="25" name="Text Box 92">
            <a:extLst>
              <a:ext uri="{FF2B5EF4-FFF2-40B4-BE49-F238E27FC236}">
                <a16:creationId xmlns:a16="http://schemas.microsoft.com/office/drawing/2014/main" id="{274C6AF1-97EB-2D09-BA98-A82FC451CE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87199" y="23444552"/>
            <a:ext cx="10058400" cy="4282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folHlink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107763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841375" indent="-43973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25288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26431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757488" defTabSz="987425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32146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36718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41290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4586288" defTabSz="987425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3600" b="1" dirty="0">
                <a:latin typeface="Arial"/>
                <a:cs typeface="Arial"/>
              </a:rPr>
              <a:t>Where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When setting this up, we initially thought we would have to do this in a dark room.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en-US" sz="3200" dirty="0">
                <a:latin typeface="Arial"/>
                <a:cs typeface="Arial"/>
              </a:rPr>
              <a:t>It turns out all we had to do was point the PIR towards a wall and wave our hand in front to make it blink the LED</a:t>
            </a:r>
          </a:p>
        </p:txBody>
      </p:sp>
      <p:pic>
        <p:nvPicPr>
          <p:cNvPr id="27" name="Picture 26" descr="A computer screen on a wall&#10;&#10;Description automatically generated">
            <a:extLst>
              <a:ext uri="{FF2B5EF4-FFF2-40B4-BE49-F238E27FC236}">
                <a16:creationId xmlns:a16="http://schemas.microsoft.com/office/drawing/2014/main" id="{8ECCD418-BAB9-6A24-6CE5-F395A324C1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30908569" y="19007616"/>
            <a:ext cx="12797365" cy="959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12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599</Words>
  <Application>Microsoft Macintosh PowerPoint</Application>
  <PresentationFormat>Custom</PresentationFormat>
  <Paragraphs>36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Tennessee Tech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Renfro</dc:creator>
  <cp:lastModifiedBy>Samuel Staggs</cp:lastModifiedBy>
  <cp:revision>21</cp:revision>
  <dcterms:created xsi:type="dcterms:W3CDTF">2014-03-28T10:29:27Z</dcterms:created>
  <dcterms:modified xsi:type="dcterms:W3CDTF">2023-11-15T23:52:42Z</dcterms:modified>
</cp:coreProperties>
</file>

<file path=docProps/thumbnail.jpeg>
</file>